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34" r:id="rId2"/>
    <p:sldId id="330" r:id="rId3"/>
    <p:sldId id="331" r:id="rId4"/>
    <p:sldId id="332" r:id="rId5"/>
    <p:sldId id="333" r:id="rId6"/>
    <p:sldId id="285" r:id="rId7"/>
    <p:sldId id="257" r:id="rId8"/>
    <p:sldId id="336" r:id="rId9"/>
    <p:sldId id="307" r:id="rId10"/>
    <p:sldId id="259" r:id="rId11"/>
    <p:sldId id="337" r:id="rId12"/>
    <p:sldId id="308" r:id="rId13"/>
    <p:sldId id="291" r:id="rId14"/>
    <p:sldId id="261" r:id="rId15"/>
    <p:sldId id="338" r:id="rId16"/>
    <p:sldId id="309" r:id="rId17"/>
    <p:sldId id="263" r:id="rId18"/>
    <p:sldId id="339" r:id="rId19"/>
    <p:sldId id="310" r:id="rId20"/>
    <p:sldId id="298" r:id="rId21"/>
    <p:sldId id="265" r:id="rId22"/>
    <p:sldId id="340" r:id="rId23"/>
    <p:sldId id="311" r:id="rId24"/>
    <p:sldId id="267" r:id="rId25"/>
    <p:sldId id="341" r:id="rId26"/>
    <p:sldId id="312" r:id="rId27"/>
    <p:sldId id="321" r:id="rId28"/>
    <p:sldId id="269" r:id="rId29"/>
    <p:sldId id="342" r:id="rId30"/>
    <p:sldId id="313" r:id="rId31"/>
    <p:sldId id="271" r:id="rId32"/>
    <p:sldId id="343" r:id="rId33"/>
    <p:sldId id="314" r:id="rId34"/>
    <p:sldId id="322" r:id="rId35"/>
    <p:sldId id="273" r:id="rId36"/>
    <p:sldId id="344" r:id="rId37"/>
    <p:sldId id="315" r:id="rId38"/>
    <p:sldId id="275" r:id="rId39"/>
    <p:sldId id="345" r:id="rId40"/>
    <p:sldId id="316" r:id="rId41"/>
    <p:sldId id="323" r:id="rId42"/>
    <p:sldId id="277" r:id="rId43"/>
    <p:sldId id="346" r:id="rId44"/>
    <p:sldId id="317" r:id="rId45"/>
    <p:sldId id="279" r:id="rId46"/>
    <p:sldId id="347" r:id="rId47"/>
    <p:sldId id="318" r:id="rId48"/>
    <p:sldId id="281" r:id="rId49"/>
    <p:sldId id="348" r:id="rId50"/>
    <p:sldId id="319" r:id="rId51"/>
    <p:sldId id="324" r:id="rId52"/>
    <p:sldId id="283" r:id="rId53"/>
    <p:sldId id="349" r:id="rId54"/>
    <p:sldId id="320" r:id="rId55"/>
  </p:sldIdLst>
  <p:sldSz cx="9144000" cy="6858000" type="screen4x3"/>
  <p:notesSz cx="6858000" cy="92964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660066"/>
    <a:srgbClr val="00FF00"/>
    <a:srgbClr val="006600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6242" autoAdjust="0"/>
  </p:normalViewPr>
  <p:slideViewPr>
    <p:cSldViewPr>
      <p:cViewPr varScale="1">
        <p:scale>
          <a:sx n="103" d="100"/>
          <a:sy n="103" d="100"/>
        </p:scale>
        <p:origin x="12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4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5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4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71F2A10-9041-4F34-BE55-AEB429D371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DAD6E7B-8E76-45F6-9768-5963C78E5C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E3EEAB2-8BFB-47E7-8C6E-21130C36B78F}" type="datetimeFigureOut">
              <a:rPr lang="fr-CA"/>
              <a:pPr>
                <a:defRPr/>
              </a:pPr>
              <a:t>2019-01-15</a:t>
            </a:fld>
            <a:endParaRPr lang="fr-CA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7EA2D540-562B-4E49-B202-F706AD44C6E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4E209A80-9BA9-4AF4-892F-D67A87EE192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/>
            </a:lvl1pPr>
          </a:lstStyle>
          <a:p>
            <a:pPr>
              <a:defRPr/>
            </a:pPr>
            <a:fld id="{05FFD46C-13ED-46E4-AB09-92C3CBB84102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E29F9ED-35FF-47D5-82E3-C570B0D9D2E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5C6AD1-48CA-4562-9F3D-BC12E87B4FF1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48C28C5-9CB0-465B-9CB3-13020D0484AA}" type="datetimeFigureOut">
              <a:rPr lang="fr-FR"/>
              <a:pPr>
                <a:defRPr/>
              </a:pPr>
              <a:t>15/01/2019</a:t>
            </a:fld>
            <a:endParaRPr lang="fr-CA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152EA880-E90F-4803-968C-573CFF5129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9E377B8-EA2C-47A2-B6AE-B60456477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EDC03-D823-4072-8E78-15E2115C40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BB6652-136C-4ABA-8042-9C6216C49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/>
            </a:lvl1pPr>
          </a:lstStyle>
          <a:p>
            <a:pPr>
              <a:defRPr/>
            </a:pPr>
            <a:fld id="{444951AD-1802-431D-9C4E-74D82FA1919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Background_01.jpg">
            <a:extLst>
              <a:ext uri="{FF2B5EF4-FFF2-40B4-BE49-F238E27FC236}">
                <a16:creationId xmlns:a16="http://schemas.microsoft.com/office/drawing/2014/main" id="{07437E9F-E6D1-4ADB-B366-BABFD765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720" y="3571876"/>
            <a:ext cx="8572560" cy="1100144"/>
          </a:xfrm>
        </p:spPr>
        <p:txBody>
          <a:bodyPr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714884"/>
            <a:ext cx="6400800" cy="923916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 dirty="0"/>
          </a:p>
        </p:txBody>
      </p:sp>
      <p:sp>
        <p:nvSpPr>
          <p:cNvPr id="16" name="Espace réservé pour une image  6" descr="Logo de l'école de conduite"/>
          <p:cNvSpPr>
            <a:spLocks noGrp="1"/>
          </p:cNvSpPr>
          <p:nvPr>
            <p:ph type="pic" sz="quarter" idx="10"/>
          </p:nvPr>
        </p:nvSpPr>
        <p:spPr>
          <a:xfrm>
            <a:off x="357158" y="6143644"/>
            <a:ext cx="3571900" cy="64294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76112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8" name="Espace réservé pour une image  6" descr="Logo de l'école de conduite"/>
          <p:cNvSpPr>
            <a:spLocks noGrp="1"/>
          </p:cNvSpPr>
          <p:nvPr>
            <p:ph type="pic" sz="quarter" idx="10"/>
          </p:nvPr>
        </p:nvSpPr>
        <p:spPr>
          <a:xfrm>
            <a:off x="357158" y="6143644"/>
            <a:ext cx="3571900" cy="64294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D3B84DF8-32FF-4447-BB90-B135BCC49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B69C2-DE92-4094-8370-DD2D7596C55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90251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57188" y="1857375"/>
            <a:ext cx="4173537" cy="4143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83125" y="1857375"/>
            <a:ext cx="4175125" cy="4143375"/>
          </a:xfrm>
        </p:spPr>
        <p:txBody>
          <a:bodyPr/>
          <a:lstStyle/>
          <a:p>
            <a:pPr lvl="0"/>
            <a:endParaRPr lang="fr-CA" noProof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089715E2-BF8D-42FB-9F22-6727B3000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51DF1-25F6-43CB-B43B-6D5E26579F33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139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88" y="1857375"/>
            <a:ext cx="8501062" cy="4143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E3B85045-6341-4F96-AB1A-A70C32DBC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8389B-5909-4E4B-8B15-F770D606C83C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0012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AC72BF4D-C878-4CFC-ACF3-B8E2E5039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E607-E26F-4B23-9D20-CCEB685085B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1568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7F6668C0-DEBC-4AE5-8564-A99C3617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5CD2-9B41-4E31-BAA0-5BDD9E6E883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61135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6BD3B91A-2C3F-4354-9119-429456439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8B88B-9043-4BAB-BC1A-DBE3117C51A1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39524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ckground_02.jpg">
            <a:extLst>
              <a:ext uri="{FF2B5EF4-FFF2-40B4-BE49-F238E27FC236}">
                <a16:creationId xmlns:a16="http://schemas.microsoft.com/office/drawing/2014/main" id="{135061A0-4FD5-42B8-BB75-2306F1EAEC9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6E8130-796F-4CEB-9888-1E0F3ED3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CA" dirty="0"/>
              <a:t>Titre 28 pts Arial</a:t>
            </a:r>
          </a:p>
        </p:txBody>
      </p:sp>
      <p:sp>
        <p:nvSpPr>
          <p:cNvPr id="1028" name="Espace réservé du texte 2">
            <a:extLst>
              <a:ext uri="{FF2B5EF4-FFF2-40B4-BE49-F238E27FC236}">
                <a16:creationId xmlns:a16="http://schemas.microsoft.com/office/drawing/2014/main" id="{729495D5-3FC1-4D3C-9BD5-FABCAA56D2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7188" y="1857375"/>
            <a:ext cx="85010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Texte 20 pts Arial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6813F9-E464-49B1-82BF-F5F1089B6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5250" y="6356350"/>
            <a:ext cx="1143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E523997-0659-454C-9822-C14CD7034F8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  <p:sp>
        <p:nvSpPr>
          <p:cNvPr id="8" name="Espace réservé pour une image  11">
            <a:extLst>
              <a:ext uri="{FF2B5EF4-FFF2-40B4-BE49-F238E27FC236}">
                <a16:creationId xmlns:a16="http://schemas.microsoft.com/office/drawing/2014/main" id="{E500EF6E-AE7B-4239-B3EC-ECD86A068DBD}"/>
              </a:ext>
            </a:extLst>
          </p:cNvPr>
          <p:cNvSpPr txBox="1">
            <a:spLocks/>
          </p:cNvSpPr>
          <p:nvPr/>
        </p:nvSpPr>
        <p:spPr>
          <a:xfrm>
            <a:off x="357188" y="6143625"/>
            <a:ext cx="2357437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400"/>
            </a:lvl1pPr>
          </a:lstStyle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fr-CA" dirty="0"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EB337-5AE5-4C18-944B-E5290A23DB5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85750" y="3571875"/>
            <a:ext cx="8572500" cy="1100138"/>
          </a:xfrm>
        </p:spPr>
        <p:txBody>
          <a:bodyPr/>
          <a:lstStyle/>
          <a:p>
            <a:pPr eaLnBrk="1" hangingPunct="1">
              <a:defRPr/>
            </a:pPr>
            <a:r>
              <a:rPr lang="en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Preparation for On-Road Instruction</a:t>
            </a:r>
          </a:p>
        </p:txBody>
      </p:sp>
      <p:sp>
        <p:nvSpPr>
          <p:cNvPr id="5123" name="Sous-titre 2">
            <a:extLst>
              <a:ext uri="{FF2B5EF4-FFF2-40B4-BE49-F238E27FC236}">
                <a16:creationId xmlns:a16="http://schemas.microsoft.com/office/drawing/2014/main" id="{0344E35B-3022-4B9E-852C-32C2EDB4E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14875"/>
            <a:ext cx="6400800" cy="923925"/>
          </a:xfrm>
        </p:spPr>
        <p:txBody>
          <a:bodyPr/>
          <a:lstStyle/>
          <a:p>
            <a:pPr eaLnBrk="1" hangingPunct="1"/>
            <a:r>
              <a:rPr lang="fr-FR" altLang="fr-FR"/>
              <a:t>Video Clips</a:t>
            </a:r>
          </a:p>
        </p:txBody>
      </p:sp>
      <p:pic>
        <p:nvPicPr>
          <p:cNvPr id="5124" name="Picture 8" descr="C:\Documents and Settings\aua05\Bureau\21-22-23-24-25 aout\AAA_FOUNDATION logo.png">
            <a:extLst>
              <a:ext uri="{FF2B5EF4-FFF2-40B4-BE49-F238E27FC236}">
                <a16:creationId xmlns:a16="http://schemas.microsoft.com/office/drawing/2014/main" id="{27930ADF-70E8-4A84-8CE7-EA2EA53A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91200"/>
            <a:ext cx="1828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C:\Documents and Settings\aua05\Bureau\21-22-23-24-25 aout\CAA-Quebec-Pms-2004-2.png">
            <a:extLst>
              <a:ext uri="{FF2B5EF4-FFF2-40B4-BE49-F238E27FC236}">
                <a16:creationId xmlns:a16="http://schemas.microsoft.com/office/drawing/2014/main" id="{2E6FCA80-6109-49ED-A1F8-AFCF2700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1200"/>
            <a:ext cx="137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>
            <a:extLst>
              <a:ext uri="{FF2B5EF4-FFF2-40B4-BE49-F238E27FC236}">
                <a16:creationId xmlns:a16="http://schemas.microsoft.com/office/drawing/2014/main" id="{247084DF-C169-475E-AB97-087428CEDE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E332F2-FB12-4909-8FCE-90F92B95CDC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90F38CF-0850-42F8-8CD5-22CBB2906C77}"/>
              </a:ext>
            </a:extLst>
          </p:cNvPr>
          <p:cNvSpPr txBox="1">
            <a:spLocks/>
          </p:cNvSpPr>
          <p:nvPr/>
        </p:nvSpPr>
        <p:spPr bwMode="auto">
          <a:xfrm>
            <a:off x="509588" y="427038"/>
            <a:ext cx="8501062" cy="1439862"/>
          </a:xfrm>
          <a:prstGeom prst="rect">
            <a:avLst/>
          </a:prstGeom>
        </p:spPr>
        <p:txBody>
          <a:bodyPr anchor="ctr"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2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02">
            <a:hlinkClick r:id="" action="ppaction://media"/>
            <a:extLst>
              <a:ext uri="{FF2B5EF4-FFF2-40B4-BE49-F238E27FC236}">
                <a16:creationId xmlns:a16="http://schemas.microsoft.com/office/drawing/2014/main" id="{83A24D8D-4100-45B3-9FB4-79031BC03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119" y="170080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>
            <a:extLst>
              <a:ext uri="{FF2B5EF4-FFF2-40B4-BE49-F238E27FC236}">
                <a16:creationId xmlns:a16="http://schemas.microsoft.com/office/drawing/2014/main" id="{1FB415EE-77F5-4714-898A-524D98F26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949214-AB8D-4BC2-87BB-B0DDB839E145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538038C-8891-4217-9D3C-03C686309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2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B46B3772-5AC7-4718-8235-A0DC734F1B23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2">
            <a:extLst>
              <a:ext uri="{FF2B5EF4-FFF2-40B4-BE49-F238E27FC236}">
                <a16:creationId xmlns:a16="http://schemas.microsoft.com/office/drawing/2014/main" id="{55E68761-D8C0-4623-A8B6-F4CF440D16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4D3254-2C25-468A-AD01-C0230E0C9BB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187AE3D-1885-4723-A80C-6EE245E48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2</a:t>
            </a:r>
          </a:p>
        </p:txBody>
      </p:sp>
      <p:graphicFrame>
        <p:nvGraphicFramePr>
          <p:cNvPr id="78868" name="Group 20">
            <a:extLst>
              <a:ext uri="{FF2B5EF4-FFF2-40B4-BE49-F238E27FC236}">
                <a16:creationId xmlns:a16="http://schemas.microsoft.com/office/drawing/2014/main" id="{62E2EAEB-6244-444A-B8C0-0942025AAB24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Other road users (visible or not)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collision with a vehicle approaching from the left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Etc.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lights (stop at an amber light</a:t>
                      </a: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Check mirrors and blind spots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Wait for the green light before turning left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rules, road signs and traffic signals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7CAF0CA-4DBF-427D-916B-AAFA588CA3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In-Car</a:t>
            </a:r>
            <a:r>
              <a:rPr lang="fr-CA" altLang="fr-FR">
                <a:effectLst/>
              </a:rPr>
              <a:t> Sessions 3 and 4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853D680-8A99-497D-A4F0-FC9682756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1">
            <a:extLst>
              <a:ext uri="{FF2B5EF4-FFF2-40B4-BE49-F238E27FC236}">
                <a16:creationId xmlns:a16="http://schemas.microsoft.com/office/drawing/2014/main" id="{BC5D29AD-A3D5-446E-A0F5-FC5810BE3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E321BA-0905-41D1-B51D-E9119CC13648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19E45E91-34D0-4994-B88C-54FF7B76E0E9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39FAB0-2915-489A-86AE-833240175E51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29996BA-812D-4A2C-8577-EA81EF8E1BD0}"/>
              </a:ext>
            </a:extLst>
          </p:cNvPr>
          <p:cNvSpPr txBox="1">
            <a:spLocks/>
          </p:cNvSpPr>
          <p:nvPr/>
        </p:nvSpPr>
        <p:spPr bwMode="auto">
          <a:xfrm>
            <a:off x="323850" y="333375"/>
            <a:ext cx="8501063" cy="14398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3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03">
            <a:hlinkClick r:id="" action="ppaction://media"/>
            <a:extLst>
              <a:ext uri="{FF2B5EF4-FFF2-40B4-BE49-F238E27FC236}">
                <a16:creationId xmlns:a16="http://schemas.microsoft.com/office/drawing/2014/main" id="{592BC175-8A1E-40FE-B95F-E4FDAA1E7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50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2">
            <a:extLst>
              <a:ext uri="{FF2B5EF4-FFF2-40B4-BE49-F238E27FC236}">
                <a16:creationId xmlns:a16="http://schemas.microsoft.com/office/drawing/2014/main" id="{11B98E3D-400B-408A-BCDE-49C7DEC64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F09D03-8984-4486-B3E2-BEBC36724FF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4F0EDEC-7F99-4C53-9123-D2B9F2F7B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3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37D80600-27CE-4773-AB8F-4CC26BC91901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2">
            <a:extLst>
              <a:ext uri="{FF2B5EF4-FFF2-40B4-BE49-F238E27FC236}">
                <a16:creationId xmlns:a16="http://schemas.microsoft.com/office/drawing/2014/main" id="{A62D3489-C65C-4B10-8E92-BD84AFFAD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5DF1D8-E84A-4C9A-B5E4-3D0587EC07A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AEA903B-4CC6-4A32-A442-B176D9961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3</a:t>
            </a:r>
          </a:p>
        </p:txBody>
      </p:sp>
      <p:graphicFrame>
        <p:nvGraphicFramePr>
          <p:cNvPr id="79904" name="Group 32">
            <a:extLst>
              <a:ext uri="{FF2B5EF4-FFF2-40B4-BE49-F238E27FC236}">
                <a16:creationId xmlns:a16="http://schemas.microsoft.com/office/drawing/2014/main" id="{1F7505F5-AD15-481C-A5D5-1F43AD0D8FBF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528955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09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Pedestrians, children, cyclists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travelling on the road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Parked vehicles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Road layout (curve)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door of a parked vehicle may open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 concealed by vehicles may suddenly appear on the road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may pull out of a private driveway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An oncoming vehicle may suddenly appear (the layout of the road prevents the driver from anticipating events over a long distance)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Etc.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and prepare to brake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Remain attentive to the surroundings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Remain attentive to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rules, road signs and traffic signals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>
            <a:extLst>
              <a:ext uri="{FF2B5EF4-FFF2-40B4-BE49-F238E27FC236}">
                <a16:creationId xmlns:a16="http://schemas.microsoft.com/office/drawing/2014/main" id="{04D49661-2EC9-45CE-B7B9-4A3E4DC40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3CE5A8-5B74-41B3-94AC-196F742A8C7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B2D5FD3-0E14-4350-9A68-C3EDE0212A78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4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04">
            <a:hlinkClick r:id="" action="ppaction://media"/>
            <a:extLst>
              <a:ext uri="{FF2B5EF4-FFF2-40B4-BE49-F238E27FC236}">
                <a16:creationId xmlns:a16="http://schemas.microsoft.com/office/drawing/2014/main" id="{CE645D85-F400-43C0-8BEA-D9FB5303B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50" y="16288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2">
            <a:extLst>
              <a:ext uri="{FF2B5EF4-FFF2-40B4-BE49-F238E27FC236}">
                <a16:creationId xmlns:a16="http://schemas.microsoft.com/office/drawing/2014/main" id="{BFC1503E-3E84-4872-8FAA-1577DF41D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1B6F4E-8C58-4898-98D7-A353D208B55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D6CDF75-A230-4904-8D69-BCD15FAE7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4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EA87B03B-9B6A-4220-BC19-194644834F46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2">
            <a:extLst>
              <a:ext uri="{FF2B5EF4-FFF2-40B4-BE49-F238E27FC236}">
                <a16:creationId xmlns:a16="http://schemas.microsoft.com/office/drawing/2014/main" id="{2AAB88F5-8AD2-4A08-A286-56F66C0A6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67A626-5FEB-48FE-8A45-7DC30266304E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1879F17-59D6-4C18-B3C1-DBBAEA6E6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4</a:t>
            </a:r>
          </a:p>
        </p:txBody>
      </p:sp>
      <p:graphicFrame>
        <p:nvGraphicFramePr>
          <p:cNvPr id="80928" name="Group 32">
            <a:extLst>
              <a:ext uri="{FF2B5EF4-FFF2-40B4-BE49-F238E27FC236}">
                <a16:creationId xmlns:a16="http://schemas.microsoft.com/office/drawing/2014/main" id="{5487912D-39B0-4310-8607-879EBED44BC0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Pedestrians, children, cyclists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travelling on the road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Parked vehicles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Trees that obstruct the view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Brake lights of a parked vehicle are on (vehicle is in operation)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door of a parked  vehicle may open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 concealed by vehicles or trees may appear suddenly on the road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may pull out of a private driveway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cyclist may suddenly change direction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Etc.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and prepare to brake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Be ready to stop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Yield to the cyclist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Remain attentive to the surroundings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Remain attentive to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Be prepared for the driver to step out of the parked vehicle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4">
            <a:extLst>
              <a:ext uri="{FF2B5EF4-FFF2-40B4-BE49-F238E27FC236}">
                <a16:creationId xmlns:a16="http://schemas.microsoft.com/office/drawing/2014/main" id="{BE1F8228-4C28-4FB5-BA32-6D052414B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C743E9-10DB-4E98-A8AF-C3F221C149B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0FFC7A2-2B23-43E6-BDE2-DB94A9427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Acknowledgements 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D25B263-5075-4383-B934-045B35C4E8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828800"/>
            <a:ext cx="4173538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CA" altLang="fr-FR"/>
              <a:t>The video clips used  in the Road Safety Education Program are taken from the DVD entitled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CA" altLang="fr-FR"/>
              <a:t>     </a:t>
            </a:r>
            <a:r>
              <a:rPr lang="en-CA" altLang="fr-FR" i="1"/>
              <a:t>A Crash Course in Crash Prevention</a:t>
            </a:r>
            <a:r>
              <a:rPr lang="en-CA" altLang="fr-FR"/>
              <a:t>.</a:t>
            </a:r>
          </a:p>
          <a:p>
            <a:pPr>
              <a:lnSpc>
                <a:spcPct val="110000"/>
              </a:lnSpc>
            </a:pPr>
            <a:endParaRPr lang="en-CA" altLang="fr-FR"/>
          </a:p>
          <a:p>
            <a:pPr>
              <a:lnSpc>
                <a:spcPct val="110000"/>
              </a:lnSpc>
            </a:pPr>
            <a:r>
              <a:rPr lang="en-CA" altLang="fr-FR"/>
              <a:t>Use of these clips is made possible by CAA-Québec, courtesy of the AAA Foundation for Traffic Safety</a:t>
            </a:r>
            <a:r>
              <a:rPr lang="fr-CA" altLang="fr-FR"/>
              <a:t>.</a:t>
            </a:r>
          </a:p>
        </p:txBody>
      </p:sp>
      <p:pic>
        <p:nvPicPr>
          <p:cNvPr id="6149" name="Picture 8" descr="AAA_traffic_safety">
            <a:extLst>
              <a:ext uri="{FF2B5EF4-FFF2-40B4-BE49-F238E27FC236}">
                <a16:creationId xmlns:a16="http://schemas.microsoft.com/office/drawing/2014/main" id="{11A0F7D1-38F3-4DEF-A1FD-96FAA02CF99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781425" cy="37909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E524975-677D-456A-B219-7E8C3D6394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In-Car</a:t>
            </a:r>
            <a:r>
              <a:rPr lang="fr-CA" altLang="fr-FR">
                <a:effectLst/>
              </a:rPr>
              <a:t> Sessions 5 and 6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2F20C7F-8781-4F11-AADF-63D8A2935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1">
            <a:extLst>
              <a:ext uri="{FF2B5EF4-FFF2-40B4-BE49-F238E27FC236}">
                <a16:creationId xmlns:a16="http://schemas.microsoft.com/office/drawing/2014/main" id="{85BF61C0-4BD3-426C-A43A-5AFAE86DC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8A5184-A658-4C49-A295-D3747C6F6EE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5603" name="Espace réservé du numéro de diapositive 3">
            <a:extLst>
              <a:ext uri="{FF2B5EF4-FFF2-40B4-BE49-F238E27FC236}">
                <a16:creationId xmlns:a16="http://schemas.microsoft.com/office/drawing/2014/main" id="{D038A5F4-B02A-4C09-8D3E-3291BD136D27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977268-5093-4BE1-AE80-935710E4DC05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C28D6C4-C036-4293-9D9A-D733362D86D5}"/>
              </a:ext>
            </a:extLst>
          </p:cNvPr>
          <p:cNvSpPr txBox="1">
            <a:spLocks/>
          </p:cNvSpPr>
          <p:nvPr/>
        </p:nvSpPr>
        <p:spPr bwMode="auto">
          <a:xfrm>
            <a:off x="357188" y="274638"/>
            <a:ext cx="8501062" cy="14398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5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05">
            <a:hlinkClick r:id="" action="ppaction://media"/>
            <a:extLst>
              <a:ext uri="{FF2B5EF4-FFF2-40B4-BE49-F238E27FC236}">
                <a16:creationId xmlns:a16="http://schemas.microsoft.com/office/drawing/2014/main" id="{71422382-D66A-44D1-B243-4C3522785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50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2">
            <a:extLst>
              <a:ext uri="{FF2B5EF4-FFF2-40B4-BE49-F238E27FC236}">
                <a16:creationId xmlns:a16="http://schemas.microsoft.com/office/drawing/2014/main" id="{66B94DF3-6EC1-4330-8C2A-F6507BD82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D7D323-F577-4EF0-91B2-C59E1D355FB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97892AB-C811-4888-9992-9229610AC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5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89A53163-010D-458D-81A9-82227A879F9D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2">
            <a:extLst>
              <a:ext uri="{FF2B5EF4-FFF2-40B4-BE49-F238E27FC236}">
                <a16:creationId xmlns:a16="http://schemas.microsoft.com/office/drawing/2014/main" id="{694B5EDC-AE58-4CC2-869F-76B2B3378E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617B44-2C44-402C-9216-4D470B30873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852062F-CBA8-4CCB-9662-F4182D436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5</a:t>
            </a:r>
          </a:p>
        </p:txBody>
      </p:sp>
      <p:graphicFrame>
        <p:nvGraphicFramePr>
          <p:cNvPr id="81940" name="Group 20">
            <a:extLst>
              <a:ext uri="{FF2B5EF4-FFF2-40B4-BE49-F238E27FC236}">
                <a16:creationId xmlns:a16="http://schemas.microsoft.com/office/drawing/2014/main" id="{1BA98859-45A3-47AA-A396-436E62D3051D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Vehicles travelling in the opposite direction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vehicle approaching from the opposite direction carries out a passing manoeuvre (not enough time to carry out the manoeuvre)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so the vehicle can safely carry out the passing manoeuvre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Cooperate with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rules, road signs and traffic signals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>
            <a:extLst>
              <a:ext uri="{FF2B5EF4-FFF2-40B4-BE49-F238E27FC236}">
                <a16:creationId xmlns:a16="http://schemas.microsoft.com/office/drawing/2014/main" id="{0A05B14B-778F-4F5B-9F78-3F34E0ED9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9BC903-031E-4568-AC34-6FCEBF60BA6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D9234C7-87CB-4A63-9A64-15D47A800FC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6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06">
            <a:hlinkClick r:id="" action="ppaction://media"/>
            <a:extLst>
              <a:ext uri="{FF2B5EF4-FFF2-40B4-BE49-F238E27FC236}">
                <a16:creationId xmlns:a16="http://schemas.microsoft.com/office/drawing/2014/main" id="{1E65FFF0-43DB-4C66-A110-158AF86FD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528" y="17145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2">
            <a:extLst>
              <a:ext uri="{FF2B5EF4-FFF2-40B4-BE49-F238E27FC236}">
                <a16:creationId xmlns:a16="http://schemas.microsoft.com/office/drawing/2014/main" id="{C13B6956-222F-4C81-9805-E8ABECCDD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81B253-2820-4370-BC3D-D3DFAA2C747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4B6DAF7-6680-4C3C-ACA2-8750B9661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6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9A5D2B8E-EF26-4E93-9F51-DA96EA1A577C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2">
            <a:extLst>
              <a:ext uri="{FF2B5EF4-FFF2-40B4-BE49-F238E27FC236}">
                <a16:creationId xmlns:a16="http://schemas.microsoft.com/office/drawing/2014/main" id="{596E578A-3865-4354-956F-429C02058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6252AF-4B8D-45FB-AC8F-8FA00819852C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73B8045-AD1C-49B6-9281-8F453A8FD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6</a:t>
            </a:r>
          </a:p>
        </p:txBody>
      </p:sp>
      <p:graphicFrame>
        <p:nvGraphicFramePr>
          <p:cNvPr id="82947" name="Group 3">
            <a:extLst>
              <a:ext uri="{FF2B5EF4-FFF2-40B4-BE49-F238E27FC236}">
                <a16:creationId xmlns:a16="http://schemas.microsoft.com/office/drawing/2014/main" id="{47991964-B6BD-4FDB-B63C-8C7BBFACEBC0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487680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Road layout (sharp curve)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Wet road surface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potential presence of other vehicles (collision</a:t>
                      </a: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Loss of control of the vehicle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to adapt your speed to the curve and  road conditions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173D3373-F412-4BE8-B21B-7C864DECFC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In-Car</a:t>
            </a:r>
            <a:r>
              <a:rPr lang="fr-CA" altLang="fr-FR">
                <a:effectLst/>
              </a:rPr>
              <a:t> Sessions 7 and 8</a:t>
            </a:r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C4C8E4FA-6AFB-440B-BDEC-2F34964867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1">
            <a:extLst>
              <a:ext uri="{FF2B5EF4-FFF2-40B4-BE49-F238E27FC236}">
                <a16:creationId xmlns:a16="http://schemas.microsoft.com/office/drawing/2014/main" id="{10186613-4ED4-474F-9130-65C7F7258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6921C4-10C3-406B-93EC-A43B6632B2F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26642C0D-EE4B-47A8-AB5D-B6A750669902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90EFA8-CA09-403E-9C02-D80E9B414022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3066094-6EAD-4350-AF0A-A374E9E07E61}"/>
              </a:ext>
            </a:extLst>
          </p:cNvPr>
          <p:cNvSpPr txBox="1">
            <a:spLocks/>
          </p:cNvSpPr>
          <p:nvPr/>
        </p:nvSpPr>
        <p:spPr bwMode="auto">
          <a:xfrm>
            <a:off x="357188" y="274638"/>
            <a:ext cx="8501062" cy="14398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7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07">
            <a:hlinkClick r:id="" action="ppaction://media"/>
            <a:extLst>
              <a:ext uri="{FF2B5EF4-FFF2-40B4-BE49-F238E27FC236}">
                <a16:creationId xmlns:a16="http://schemas.microsoft.com/office/drawing/2014/main" id="{32890890-17B7-4975-BC3B-F060F400C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556792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2">
            <a:extLst>
              <a:ext uri="{FF2B5EF4-FFF2-40B4-BE49-F238E27FC236}">
                <a16:creationId xmlns:a16="http://schemas.microsoft.com/office/drawing/2014/main" id="{9D00F499-58FD-4F43-8D5F-0503054B0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315AE1-CB24-41B4-9D7D-828F59E8675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82BC10B-E9EE-4A9A-8DB5-55EA6AA46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7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F07E67F4-49D5-4199-9EAA-95D8FAF3BCDC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3">
            <a:extLst>
              <a:ext uri="{FF2B5EF4-FFF2-40B4-BE49-F238E27FC236}">
                <a16:creationId xmlns:a16="http://schemas.microsoft.com/office/drawing/2014/main" id="{76CE23F1-0F1E-4DD6-B55E-F0974D426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62172C-600A-4E6F-B175-708259934CBC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8544DBE-215F-46EC-8268-17F6EC304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 sz="3200">
                <a:effectLst/>
              </a:rPr>
              <a:t>Purpose of the Document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221C0AC-7C71-43B1-A91C-FFED5047C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CA" altLang="fr-FR"/>
              <a:t>This PowerPoint presentation contains 14 video clips, that is, one clip for each in-car session included in the Teaching Aid. </a:t>
            </a:r>
            <a:r>
              <a:rPr lang="en-CA" altLang="fr-FR" b="1"/>
              <a:t> </a:t>
            </a:r>
            <a:r>
              <a:rPr lang="en-CA" altLang="fr-FR"/>
              <a:t> </a:t>
            </a:r>
          </a:p>
          <a:p>
            <a:pPr>
              <a:lnSpc>
                <a:spcPct val="125000"/>
              </a:lnSpc>
            </a:pPr>
            <a:endParaRPr lang="en-CA" altLang="fr-FR"/>
          </a:p>
          <a:p>
            <a:pPr>
              <a:lnSpc>
                <a:spcPct val="125000"/>
              </a:lnSpc>
            </a:pPr>
            <a:r>
              <a:rPr lang="en-CA" altLang="fr-FR"/>
              <a:t>Watching these video clips will enable learner drivers to recognize both good and poor driving behaviour in various driving situations and apply the OEA (Observe – Evaluate – Act) strategy.</a:t>
            </a:r>
          </a:p>
          <a:p>
            <a:pPr>
              <a:lnSpc>
                <a:spcPct val="125000"/>
              </a:lnSpc>
            </a:pPr>
            <a:endParaRPr lang="fr-CA" altLang="fr-FR" sz="1400"/>
          </a:p>
          <a:p>
            <a:pPr>
              <a:lnSpc>
                <a:spcPct val="125000"/>
              </a:lnSpc>
            </a:pPr>
            <a:endParaRPr lang="fr-CA" altLang="fr-FR"/>
          </a:p>
          <a:p>
            <a:pPr>
              <a:lnSpc>
                <a:spcPct val="125000"/>
              </a:lnSpc>
            </a:pPr>
            <a:endParaRPr lang="fr-CA" alt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2">
            <a:extLst>
              <a:ext uri="{FF2B5EF4-FFF2-40B4-BE49-F238E27FC236}">
                <a16:creationId xmlns:a16="http://schemas.microsoft.com/office/drawing/2014/main" id="{56BC0F4E-73AF-472C-92E5-8FA4F02645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D11C1-B024-4D8A-ABF9-ED367CAEF508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272818E-A797-4965-8601-D72FD994E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7</a:t>
            </a:r>
          </a:p>
        </p:txBody>
      </p:sp>
      <p:graphicFrame>
        <p:nvGraphicFramePr>
          <p:cNvPr id="83971" name="Group 3">
            <a:extLst>
              <a:ext uri="{FF2B5EF4-FFF2-40B4-BE49-F238E27FC236}">
                <a16:creationId xmlns:a16="http://schemas.microsoft.com/office/drawing/2014/main" id="{96521B95-124D-4B58-BEDF-144B4483F6E2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travelling on the road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Highway</a:t>
                      </a: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entrances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collision with the vehicle located in the left-side blind spot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vehicle entering the highway does not yield 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Check mirrors and blind spots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or change lanes to make it easier for the vehicle to merge onto the highway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vehicle entering the highway must yield the right-of-way to vehicles already travelling on the highway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>
            <a:extLst>
              <a:ext uri="{FF2B5EF4-FFF2-40B4-BE49-F238E27FC236}">
                <a16:creationId xmlns:a16="http://schemas.microsoft.com/office/drawing/2014/main" id="{2374EF11-5677-4CD7-860A-B4F013AC3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5C2AD-DD13-4D77-840C-889454AE8BD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E42DA15-CB7A-476B-BA87-19382E53BB6C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8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08">
            <a:hlinkClick r:id="" action="ppaction://media"/>
            <a:extLst>
              <a:ext uri="{FF2B5EF4-FFF2-40B4-BE49-F238E27FC236}">
                <a16:creationId xmlns:a16="http://schemas.microsoft.com/office/drawing/2014/main" id="{3A1274E5-004E-4201-94E6-E843C1F6B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7145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2">
            <a:extLst>
              <a:ext uri="{FF2B5EF4-FFF2-40B4-BE49-F238E27FC236}">
                <a16:creationId xmlns:a16="http://schemas.microsoft.com/office/drawing/2014/main" id="{1EB3A264-AED1-4239-A104-9A2F51A90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B76EE0-4A71-45D1-BCBE-8D0E2850EF19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76C190B-16EA-4BDC-8C31-4A049CA1D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8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74FE52E2-F000-451B-A662-A490162A1520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2">
            <a:extLst>
              <a:ext uri="{FF2B5EF4-FFF2-40B4-BE49-F238E27FC236}">
                <a16:creationId xmlns:a16="http://schemas.microsoft.com/office/drawing/2014/main" id="{75A3DA3A-54E7-460A-A687-42ABF0DA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5E5FC5-A1FD-42F8-A7CC-630BB278431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EE930A4-B7FC-4111-B21E-FAA065511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8</a:t>
            </a:r>
          </a:p>
        </p:txBody>
      </p:sp>
      <p:graphicFrame>
        <p:nvGraphicFramePr>
          <p:cNvPr id="85015" name="Group 23">
            <a:extLst>
              <a:ext uri="{FF2B5EF4-FFF2-40B4-BE49-F238E27FC236}">
                <a16:creationId xmlns:a16="http://schemas.microsoft.com/office/drawing/2014/main" id="{DD5140D0-30A8-48D7-AAB3-6683F5527E7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Pedestrians,  adults and children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pedestrian crosswalk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The pedestrian or the child may cross the road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child is not aware of the danger and may walk onto the roadway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presence of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Make eye contact and give the pedestrian a signal to go ahead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Maintain a safety margin with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 in a manner that protects children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Be patient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rules, road signs and traffic signals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ACF471F-7376-4AD8-BA7A-AE907EF2C6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In-Car</a:t>
            </a:r>
            <a:r>
              <a:rPr lang="fr-CA" altLang="fr-FR">
                <a:effectLst/>
              </a:rPr>
              <a:t> Sessions 9 and 10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F82427F-7C43-40AC-B381-D06155E91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1">
            <a:extLst>
              <a:ext uri="{FF2B5EF4-FFF2-40B4-BE49-F238E27FC236}">
                <a16:creationId xmlns:a16="http://schemas.microsoft.com/office/drawing/2014/main" id="{EE6C992A-AD87-4336-90CB-25608BF23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EA85B9-54CC-4F6A-9318-906C1A7E170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60528FC2-C718-4533-AF5C-7879BE657554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FA8576-173E-46C2-92DB-74C6C1E7F32A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024DB68-8DCE-4F84-9297-1443BAAD8147}"/>
              </a:ext>
            </a:extLst>
          </p:cNvPr>
          <p:cNvSpPr txBox="1">
            <a:spLocks/>
          </p:cNvSpPr>
          <p:nvPr/>
        </p:nvSpPr>
        <p:spPr bwMode="auto">
          <a:xfrm>
            <a:off x="357188" y="274638"/>
            <a:ext cx="8501062" cy="14398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9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4" name="En-clip09">
            <a:hlinkClick r:id="" action="ppaction://media"/>
            <a:extLst>
              <a:ext uri="{FF2B5EF4-FFF2-40B4-BE49-F238E27FC236}">
                <a16:creationId xmlns:a16="http://schemas.microsoft.com/office/drawing/2014/main" id="{F6BBDBED-0577-4EAF-9DBC-1C110D390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719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2">
            <a:extLst>
              <a:ext uri="{FF2B5EF4-FFF2-40B4-BE49-F238E27FC236}">
                <a16:creationId xmlns:a16="http://schemas.microsoft.com/office/drawing/2014/main" id="{2498CB78-471D-40E3-ACE5-5F25ABAE2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3E8177-CA16-4FA7-80D3-7CB855D4B57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01BC654E-ED1B-4301-8B0F-84FAEBB128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9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2ACD525D-B940-4012-8DE6-31D86106D68A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2">
            <a:extLst>
              <a:ext uri="{FF2B5EF4-FFF2-40B4-BE49-F238E27FC236}">
                <a16:creationId xmlns:a16="http://schemas.microsoft.com/office/drawing/2014/main" id="{9C5FEA47-D834-4531-BA00-471881087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D99418-4902-4101-9977-ED099560AF9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BC030EDA-A0AC-4207-9588-BACD5F864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9</a:t>
            </a:r>
          </a:p>
        </p:txBody>
      </p:sp>
      <p:graphicFrame>
        <p:nvGraphicFramePr>
          <p:cNvPr id="86038" name="Group 22">
            <a:extLst>
              <a:ext uri="{FF2B5EF4-FFF2-40B4-BE49-F238E27FC236}">
                <a16:creationId xmlns:a16="http://schemas.microsoft.com/office/drawing/2014/main" id="{79E7D41F-9841-4DCF-BE7E-6959A86B2617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parked on the roadside and in private driveways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child playing ball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child may drop the ball and make a sudden move to retrieve it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door of a parked vehicle may open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Parked vehicles may conceal the presence of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Vehicles parked in a private driveway may back up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Scan the surroundings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and prepare to brake when you see the child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Be ready to stop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Maintain a side safety margin with parked vehicles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3">
            <a:extLst>
              <a:ext uri="{FF2B5EF4-FFF2-40B4-BE49-F238E27FC236}">
                <a16:creationId xmlns:a16="http://schemas.microsoft.com/office/drawing/2014/main" id="{98E85085-7F84-40F4-A9CE-935B96EEF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7EFB2A-0EA3-489B-ADB7-86CA641084EC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DB0285F-818B-4741-83FD-9D2C405DA149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10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10">
            <a:hlinkClick r:id="" action="ppaction://media"/>
            <a:extLst>
              <a:ext uri="{FF2B5EF4-FFF2-40B4-BE49-F238E27FC236}">
                <a16:creationId xmlns:a16="http://schemas.microsoft.com/office/drawing/2014/main" id="{0EC9AD93-3BC6-43AE-95B4-25B88ED75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556792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2">
            <a:extLst>
              <a:ext uri="{FF2B5EF4-FFF2-40B4-BE49-F238E27FC236}">
                <a16:creationId xmlns:a16="http://schemas.microsoft.com/office/drawing/2014/main" id="{ADFC6E49-A9CC-498A-ADC5-03B16F5F0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092C56-CBC0-44D1-B9FC-25BDDB4B824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642C71C-7276-4738-9534-7FBE3BF03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10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89F4069B-F063-4814-8E34-D38B7B9941F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EACEA9A4-7EA8-4827-B353-7EA2EC516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9A033-04F2-489A-9FD5-362319FB16C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FB7020B-D4BC-49DF-A8D7-B8E2B1BC0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 sz="3200">
                <a:effectLst/>
              </a:rPr>
              <a:t>How to use this document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C0C8771-835A-4D98-ACAA-C80A279A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8653463" cy="4143375"/>
          </a:xfrm>
        </p:spPr>
        <p:txBody>
          <a:bodyPr/>
          <a:lstStyle/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en-CA" altLang="fr-FR" sz="2400"/>
              <a:t>Watching the clips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CA" altLang="fr-FR" sz="2800"/>
              <a:t>	</a:t>
            </a:r>
            <a:r>
              <a:rPr lang="en-CA" altLang="fr-FR" b="1"/>
              <a:t>In class:</a:t>
            </a:r>
            <a:r>
              <a:rPr lang="en-CA" altLang="fr-FR"/>
              <a:t> At the end of a theoretical module, the instructor takes a few minutes to show the video clip for the in-car session that follows the module. 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CA" altLang="fr-FR"/>
              <a:t>	</a:t>
            </a:r>
            <a:r>
              <a:rPr lang="en-CA" altLang="fr-FR" b="1"/>
              <a:t>Self-learning:</a:t>
            </a:r>
            <a:r>
              <a:rPr lang="en-CA" altLang="fr-FR"/>
              <a:t> The student watches the video clip on the Internet if it could not be shown in class. 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None/>
            </a:pPr>
            <a:endParaRPr lang="en-CA" altLang="fr-FR" sz="2000"/>
          </a:p>
          <a:p>
            <a:pPr marL="381000" indent="-381000" algn="ctr">
              <a:buFont typeface="Arial" panose="020B0604020202020204" pitchFamily="34" charset="0"/>
              <a:buNone/>
            </a:pPr>
            <a:r>
              <a:rPr lang="en-CA" altLang="fr-FR" sz="2400"/>
              <a:t>	</a:t>
            </a:r>
            <a:r>
              <a:rPr lang="en-CA" altLang="fr-FR" b="1">
                <a:solidFill>
                  <a:srgbClr val="FFFF00"/>
                </a:solidFill>
              </a:rPr>
              <a:t>Look in the rearview mirrors and watch the speedometer (in miles per hour) to gather information about the situation.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2">
            <a:extLst>
              <a:ext uri="{FF2B5EF4-FFF2-40B4-BE49-F238E27FC236}">
                <a16:creationId xmlns:a16="http://schemas.microsoft.com/office/drawing/2014/main" id="{78E5BDC4-E09F-4244-8AC1-78CD0D692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F25E2-673D-4108-9D9A-1FD20EE01A4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0F6DFEA-D4D6-4331-98E0-47074BA6F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10</a:t>
            </a:r>
          </a:p>
        </p:txBody>
      </p:sp>
      <p:graphicFrame>
        <p:nvGraphicFramePr>
          <p:cNvPr id="87060" name="Group 20">
            <a:extLst>
              <a:ext uri="{FF2B5EF4-FFF2-40B4-BE49-F238E27FC236}">
                <a16:creationId xmlns:a16="http://schemas.microsoft.com/office/drawing/2014/main" id="{C86FFACC-25CA-4244-9717-6778CAD9D718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travelling on the highway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vehicle ahead also intends to merge onto the highway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</a:t>
                      </a:r>
                      <a:r>
                        <a:rPr kumimoji="0" lang="en-CA" sz="1800" b="0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Yield </a:t>
                      </a: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sign</a:t>
                      </a:r>
                      <a:endParaRPr kumimoji="0" lang="en-CA" sz="1800" b="0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Conversation with the passenger (distraction)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vehicle ahead may be slow to merge onto the highway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Vehicles travelling on the highway may be uncooperative and make it difficult to merge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Scan the surroundings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Wait until the vehicle ahead has completely merged onto the highway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Quickly check blind spots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Merge onto the highway only when there is enough space and time to do so safely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Maintain a safety margin with other road users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76D85E4-B296-4A6D-92FF-7B399720C1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In-Car Sessions 11, 12 and 13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3D506FD-F994-426A-AF02-D1A59F205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1">
            <a:extLst>
              <a:ext uri="{FF2B5EF4-FFF2-40B4-BE49-F238E27FC236}">
                <a16:creationId xmlns:a16="http://schemas.microsoft.com/office/drawing/2014/main" id="{DA607B1E-E8A1-4061-BF3B-BC4CCB94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901F42-1FA4-49DB-87D5-B4AA51AB320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7107" name="Espace réservé du numéro de diapositive 3">
            <a:extLst>
              <a:ext uri="{FF2B5EF4-FFF2-40B4-BE49-F238E27FC236}">
                <a16:creationId xmlns:a16="http://schemas.microsoft.com/office/drawing/2014/main" id="{11C8B640-D535-42E9-97FF-514F9F78EE13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8E8999-6665-4BE9-9BD1-E862AF947125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0F37C19-8890-4A38-866D-6256EBF9A81C}"/>
              </a:ext>
            </a:extLst>
          </p:cNvPr>
          <p:cNvSpPr txBox="1">
            <a:spLocks/>
          </p:cNvSpPr>
          <p:nvPr/>
        </p:nvSpPr>
        <p:spPr bwMode="auto">
          <a:xfrm>
            <a:off x="357188" y="274638"/>
            <a:ext cx="8501062" cy="14398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11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11">
            <a:hlinkClick r:id="" action="ppaction://media"/>
            <a:extLst>
              <a:ext uri="{FF2B5EF4-FFF2-40B4-BE49-F238E27FC236}">
                <a16:creationId xmlns:a16="http://schemas.microsoft.com/office/drawing/2014/main" id="{830B3C55-9BA7-4508-8068-2DB811B5B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000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2">
            <a:extLst>
              <a:ext uri="{FF2B5EF4-FFF2-40B4-BE49-F238E27FC236}">
                <a16:creationId xmlns:a16="http://schemas.microsoft.com/office/drawing/2014/main" id="{4D0562C1-BA77-40A0-A567-82F4554FEB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264507-B2BB-42F2-97E1-FA9C43F712A5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E2EE70CD-9675-45AF-A499-CEC718804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11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CDE7614F-5D3E-4E31-BD3C-52DD539683A0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2">
            <a:extLst>
              <a:ext uri="{FF2B5EF4-FFF2-40B4-BE49-F238E27FC236}">
                <a16:creationId xmlns:a16="http://schemas.microsoft.com/office/drawing/2014/main" id="{A4E4B100-9F63-4855-B86C-E0C05C56B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96DB5E-6FEE-4943-979A-78DAF066910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DB14CA4-77ED-4631-BC59-B1AFBF6E8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Clip11</a:t>
            </a:r>
          </a:p>
        </p:txBody>
      </p:sp>
      <p:graphicFrame>
        <p:nvGraphicFramePr>
          <p:cNvPr id="88089" name="Group 25">
            <a:extLst>
              <a:ext uri="{FF2B5EF4-FFF2-40B4-BE49-F238E27FC236}">
                <a16:creationId xmlns:a16="http://schemas.microsoft.com/office/drawing/2014/main" id="{C41AD635-DE85-4D66-A342-7F37CE882D2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487680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 and cyclists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Vehicles travelling in the opposite direction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park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Parked vehicles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Pedestrians or cyclists may change direction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vehicle in the right lane fails to stop at a stop sign 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Children may decide to cross the road without checking for traffic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door of a parked vehicle may open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Parked vehicles may conceal the presence of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Scan the surroundings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and prepare to brake when you see vulnerable road users (pedestrians and cyclists)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Bring the vehicle to a complete stop at the stop sign, and yield the right-of-way to vulnerable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3">
            <a:extLst>
              <a:ext uri="{FF2B5EF4-FFF2-40B4-BE49-F238E27FC236}">
                <a16:creationId xmlns:a16="http://schemas.microsoft.com/office/drawing/2014/main" id="{6CB27888-5E9A-4B71-8FC5-53CE75DC4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C132C1-DCB0-4B1E-A359-4E1F1781C31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28B125-F045-4F26-80B1-3C6F14526008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12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12">
            <a:hlinkClick r:id="" action="ppaction://media"/>
            <a:extLst>
              <a:ext uri="{FF2B5EF4-FFF2-40B4-BE49-F238E27FC236}">
                <a16:creationId xmlns:a16="http://schemas.microsoft.com/office/drawing/2014/main" id="{A7A56D03-F5A7-43E4-A8C3-D908E3C75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719" y="16288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2">
            <a:extLst>
              <a:ext uri="{FF2B5EF4-FFF2-40B4-BE49-F238E27FC236}">
                <a16:creationId xmlns:a16="http://schemas.microsoft.com/office/drawing/2014/main" id="{2CE87B29-5EE0-4ABC-BF0F-4E4F5FB28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4506C4-6C91-4FC0-B69D-BAC8BE2BD80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E24C9BB-275C-4A76-A678-948F2F21A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12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1311EDF6-A9EB-4462-A6C7-F0D47EDC6E2A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2">
            <a:extLst>
              <a:ext uri="{FF2B5EF4-FFF2-40B4-BE49-F238E27FC236}">
                <a16:creationId xmlns:a16="http://schemas.microsoft.com/office/drawing/2014/main" id="{E8FBBBB7-2EED-4FF4-9656-F1FCADB2A4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48E2C1-7B01-4975-8A99-6A951500FB3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0B35B26-70BB-42AC-9D87-84F80764E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12</a:t>
            </a:r>
          </a:p>
        </p:txBody>
      </p:sp>
      <p:graphicFrame>
        <p:nvGraphicFramePr>
          <p:cNvPr id="89124" name="Group 36">
            <a:extLst>
              <a:ext uri="{FF2B5EF4-FFF2-40B4-BE49-F238E27FC236}">
                <a16:creationId xmlns:a16="http://schemas.microsoft.com/office/drawing/2014/main" id="{FDA3DAB2-B16A-4E7F-AAE7-B1D522762548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vehicles travelling in both lanes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Road work signs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Music and conversation with the passenger (distractions)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travelling in the right lane may intend to carry out a passing manoeuvre where the lane ends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Regularly check mirrors and blind spots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and prepare to brake when approaching and travelling in work zones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to give other vehicles enough space and time to carry out their manoeuvres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Maintain a side safety margin with other road users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1">
            <a:extLst>
              <a:ext uri="{FF2B5EF4-FFF2-40B4-BE49-F238E27FC236}">
                <a16:creationId xmlns:a16="http://schemas.microsoft.com/office/drawing/2014/main" id="{514F37C5-9FBB-42DC-854B-0EA82A570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0429CD-0A29-44DB-A2EE-EBBE3A0F52C3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3251" name="Espace réservé du numéro de diapositive 3">
            <a:extLst>
              <a:ext uri="{FF2B5EF4-FFF2-40B4-BE49-F238E27FC236}">
                <a16:creationId xmlns:a16="http://schemas.microsoft.com/office/drawing/2014/main" id="{0894476A-D954-4FA3-87B4-8DBE1FCEA632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15FD37-D82A-4C22-87C8-21598BBDE191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B3F921-FFC4-421A-B9F1-37DC4FE56DAC}"/>
              </a:ext>
            </a:extLst>
          </p:cNvPr>
          <p:cNvSpPr txBox="1">
            <a:spLocks/>
          </p:cNvSpPr>
          <p:nvPr/>
        </p:nvSpPr>
        <p:spPr bwMode="auto">
          <a:xfrm>
            <a:off x="357188" y="274638"/>
            <a:ext cx="8501062" cy="14398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Clip 13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3" name="En-clip13">
            <a:hlinkClick r:id="" action="ppaction://media"/>
            <a:extLst>
              <a:ext uri="{FF2B5EF4-FFF2-40B4-BE49-F238E27FC236}">
                <a16:creationId xmlns:a16="http://schemas.microsoft.com/office/drawing/2014/main" id="{168CDD16-83C3-4A76-AD6E-6E861A89F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2">
            <a:extLst>
              <a:ext uri="{FF2B5EF4-FFF2-40B4-BE49-F238E27FC236}">
                <a16:creationId xmlns:a16="http://schemas.microsoft.com/office/drawing/2014/main" id="{B8AF7858-5B05-4F46-8266-FF51EFA57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8E01E7-8B4F-4568-AECD-CE7B4509431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26D08A2-36E9-442E-8729-84F1C5223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13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A0C63859-A2EE-4DB2-9629-C96E38D4282C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>
            <a:extLst>
              <a:ext uri="{FF2B5EF4-FFF2-40B4-BE49-F238E27FC236}">
                <a16:creationId xmlns:a16="http://schemas.microsoft.com/office/drawing/2014/main" id="{E67C7AB5-02AB-4027-8036-2A709ED3C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E408E6-E250-4DCE-8064-343DF50605D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AD83CF1-A949-4A05-9280-52CB7A257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 sz="3200" dirty="0">
                <a:effectLst/>
              </a:rPr>
              <a:t>How to use </a:t>
            </a:r>
            <a:r>
              <a:rPr lang="fr-CA" altLang="fr-FR" sz="3200" dirty="0" err="1">
                <a:effectLst/>
              </a:rPr>
              <a:t>this</a:t>
            </a:r>
            <a:r>
              <a:rPr lang="fr-CA" altLang="fr-FR" sz="3200" dirty="0">
                <a:effectLst/>
              </a:rPr>
              <a:t> document (</a:t>
            </a:r>
            <a:r>
              <a:rPr lang="fr-CA" altLang="fr-FR" sz="3200" dirty="0" err="1">
                <a:effectLst/>
              </a:rPr>
              <a:t>cont’d</a:t>
            </a:r>
            <a:r>
              <a:rPr lang="fr-CA" altLang="fr-FR" sz="3200" dirty="0">
                <a:effectLst/>
              </a:rPr>
              <a:t>)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F5E7EC0-775E-4054-9A23-EDB3B579D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AutoNum type="arabicPeriod" startAt="2"/>
            </a:pPr>
            <a:r>
              <a:rPr lang="en-CA" altLang="fr-FR" sz="2400"/>
              <a:t>Applying the OEA strategy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endParaRPr lang="en-CA" altLang="fr-FR" sz="2400"/>
          </a:p>
          <a:p>
            <a:pPr marL="571500" lvl="1" indent="-1143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en-CA" altLang="fr-FR" sz="2000"/>
              <a:t>For each clip, ask yourself the following questions:</a:t>
            </a:r>
          </a:p>
          <a:p>
            <a:pPr marL="571500" lvl="1" indent="-114300">
              <a:lnSpc>
                <a:spcPct val="125000"/>
              </a:lnSpc>
              <a:buFont typeface="Arial" panose="020B0604020202020204" pitchFamily="34" charset="0"/>
              <a:buNone/>
            </a:pPr>
            <a:endParaRPr lang="en-CA" altLang="fr-FR" sz="1400"/>
          </a:p>
          <a:p>
            <a:pPr marL="571500" lvl="1" indent="-114300">
              <a:buFontTx/>
              <a:buAutoNum type="arabicPeriod"/>
            </a:pPr>
            <a:r>
              <a:rPr lang="en-CA" altLang="fr-FR" sz="2000">
                <a:ea typeface="Arial Unicode MS" pitchFamily="34" charset="-128"/>
              </a:rPr>
              <a:t> What are the potential risks (Observe)?</a:t>
            </a:r>
            <a:r>
              <a:rPr lang="en-CA" altLang="fr-FR" sz="2000"/>
              <a:t> </a:t>
            </a:r>
          </a:p>
          <a:p>
            <a:pPr marL="571500" lvl="1" indent="-114300">
              <a:buFontTx/>
              <a:buAutoNum type="arabicPeriod"/>
            </a:pPr>
            <a:r>
              <a:rPr lang="en-CA" altLang="fr-FR" sz="2000">
                <a:ea typeface="Arial Unicode MS" pitchFamily="34" charset="-128"/>
              </a:rPr>
              <a:t> What events could potentially occur (Evaluate)?</a:t>
            </a:r>
            <a:r>
              <a:rPr lang="en-CA" altLang="fr-FR" sz="2000"/>
              <a:t> </a:t>
            </a:r>
          </a:p>
          <a:p>
            <a:pPr marL="571500" lvl="1" indent="-114300">
              <a:buFontTx/>
              <a:buAutoNum type="arabicPeriod"/>
            </a:pPr>
            <a:r>
              <a:rPr lang="en-CA" altLang="fr-FR" sz="2000">
                <a:ea typeface="Arial Unicode MS" pitchFamily="34" charset="-128"/>
              </a:rPr>
              <a:t> What actions should be taken (Act)?</a:t>
            </a:r>
            <a:endParaRPr lang="en-CA" altLang="fr-FR" sz="2000"/>
          </a:p>
          <a:p>
            <a:pPr marL="571500" lvl="1" indent="-114300">
              <a:buFont typeface="Arial" panose="020B0604020202020204" pitchFamily="34" charset="0"/>
              <a:buNone/>
            </a:pPr>
            <a:endParaRPr lang="en-CA" altLang="fr-FR" sz="2000"/>
          </a:p>
          <a:p>
            <a:pPr marL="381000" indent="-381000">
              <a:buFontTx/>
              <a:buNone/>
            </a:pPr>
            <a:r>
              <a:rPr lang="en-CA" altLang="fr-FR" sz="2400"/>
              <a:t>	</a:t>
            </a:r>
            <a:r>
              <a:rPr lang="en-CA" altLang="fr-FR"/>
              <a:t>Then, look at the table that follows the video clip to complete your answers.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2">
            <a:extLst>
              <a:ext uri="{FF2B5EF4-FFF2-40B4-BE49-F238E27FC236}">
                <a16:creationId xmlns:a16="http://schemas.microsoft.com/office/drawing/2014/main" id="{A58E8150-15E2-43CA-9DB0-D8A2F42B3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F4914D-4C00-4ECB-AE7A-D603496335C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0FD358E-A7F2-43C0-BAAC-8C768BB15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13</a:t>
            </a:r>
          </a:p>
        </p:txBody>
      </p:sp>
      <p:graphicFrame>
        <p:nvGraphicFramePr>
          <p:cNvPr id="90130" name="Group 18">
            <a:extLst>
              <a:ext uri="{FF2B5EF4-FFF2-40B4-BE49-F238E27FC236}">
                <a16:creationId xmlns:a16="http://schemas.microsoft.com/office/drawing/2014/main" id="{294F2EC1-115B-4316-B8E4-DC86C2CB8F2A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Other drivers, who may make mistakes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travelling in the opposite direction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following behind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Road geography (hill)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vehicle following behind could carry out a passing manoeuvre even where there is a solid centre line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heavy vehicle may carry out an emergency manoeuvre, which could cause an accident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Scan the surroundings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Slow down to let the driver safely carry out the passing manoeuvre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 prepared to stop quickly to prevent a potential collision between the vehicle carrying out the passing manoeuvre and the heavy vehicle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4B02D7D2-BFAF-4051-BBD8-006A510E89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In-Car Session 14 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87C68FB-459A-4337-912E-3DCF23412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3">
            <a:extLst>
              <a:ext uri="{FF2B5EF4-FFF2-40B4-BE49-F238E27FC236}">
                <a16:creationId xmlns:a16="http://schemas.microsoft.com/office/drawing/2014/main" id="{4AEB58BD-9569-485F-9701-4BC776CFC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FE445D-1956-4269-9F10-E41A231B376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0F63FB1-7B4E-4C73-8F47-9611E63E2ED5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14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En-clip14">
            <a:hlinkClick r:id="" action="ppaction://media"/>
            <a:extLst>
              <a:ext uri="{FF2B5EF4-FFF2-40B4-BE49-F238E27FC236}">
                <a16:creationId xmlns:a16="http://schemas.microsoft.com/office/drawing/2014/main" id="{AC51A90B-700C-4869-B498-39761281B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7145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2">
            <a:extLst>
              <a:ext uri="{FF2B5EF4-FFF2-40B4-BE49-F238E27FC236}">
                <a16:creationId xmlns:a16="http://schemas.microsoft.com/office/drawing/2014/main" id="{58382334-F464-4C20-95FE-73F617AE7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54D5D2-3107-4ECE-8E86-1A006E2133F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7CB1DE4-81D2-40F2-BC52-CDF037740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14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50995F05-B37C-4A98-A133-A273FD056777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2">
            <a:extLst>
              <a:ext uri="{FF2B5EF4-FFF2-40B4-BE49-F238E27FC236}">
                <a16:creationId xmlns:a16="http://schemas.microsoft.com/office/drawing/2014/main" id="{2B57438D-2F3F-438C-8781-D092683D8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7ADD3D-3001-4362-88D6-351F30FB362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9EDDBC45-0064-49DD-BEDC-5F4E6D44D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14</a:t>
            </a:r>
          </a:p>
        </p:txBody>
      </p:sp>
      <p:graphicFrame>
        <p:nvGraphicFramePr>
          <p:cNvPr id="91157" name="Group 21">
            <a:extLst>
              <a:ext uri="{FF2B5EF4-FFF2-40B4-BE49-F238E27FC236}">
                <a16:creationId xmlns:a16="http://schemas.microsoft.com/office/drawing/2014/main" id="{3C2349C8-3242-442D-8F7B-22DD71C8135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 vehicle moving in the opposite direction goes out of control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Road geography (curve)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The view is obstructed by trees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Speed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collision between the vehicles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Loss of control in the curve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Slow down and prepare to brake when you see the vehicle in trouble (and even stop your vehicle)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Move onto the shoulder to increase the side margin with the vehicle in trouble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Slow down and be prepared to brake as you approach the curve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F58FB32-86D4-470E-A091-025E0CD813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CA" altLang="fr-FR">
                <a:effectLst/>
              </a:rPr>
              <a:t>In-Car Sessions 1 and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6">
            <a:extLst>
              <a:ext uri="{FF2B5EF4-FFF2-40B4-BE49-F238E27FC236}">
                <a16:creationId xmlns:a16="http://schemas.microsoft.com/office/drawing/2014/main" id="{8B66313A-5194-4D51-A61A-43E6CB5ACD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C8AB30-7AF7-40F5-B31D-72928113B4A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936C01-A816-481C-AFB2-493A1AFAA99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</a:t>
            </a:r>
            <a:b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Click on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video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to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start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the </a:t>
            </a:r>
            <a:r>
              <a:rPr lang="fr-CA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presentation</a:t>
            </a:r>
            <a:r>
              <a:rPr lang="fr-CA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D7ABFEBE-D00C-4D20-AB7E-051D930E1A01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BD8FDB-B37B-47B5-B1D9-66901DC097E9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pic>
        <p:nvPicPr>
          <p:cNvPr id="4" name="En-clip01">
            <a:hlinkClick r:id="" action="ppaction://media"/>
            <a:extLst>
              <a:ext uri="{FF2B5EF4-FFF2-40B4-BE49-F238E27FC236}">
                <a16:creationId xmlns:a16="http://schemas.microsoft.com/office/drawing/2014/main" id="{68921B07-4A77-4416-BE92-E1FF2ECE0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50" y="1694419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2">
            <a:extLst>
              <a:ext uri="{FF2B5EF4-FFF2-40B4-BE49-F238E27FC236}">
                <a16:creationId xmlns:a16="http://schemas.microsoft.com/office/drawing/2014/main" id="{8AB009E7-46D8-4CF2-9E27-1F4ACA8A0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F3A07F-F965-46C7-8E28-8A057BDB6F2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DCBC90E-9C28-46D9-866E-DBDBC0CFB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A1FF6664-3BFF-4CA5-884C-9D695E62D31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risk</a:t>
                      </a: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 (Observe)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baseline="0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Potential events (Evaluate)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CA" sz="1800" b="1" noProof="0" dirty="0"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Actions to be taken (Act)</a:t>
                      </a:r>
                      <a:endParaRPr kumimoji="0" lang="en-CA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2">
            <a:extLst>
              <a:ext uri="{FF2B5EF4-FFF2-40B4-BE49-F238E27FC236}">
                <a16:creationId xmlns:a16="http://schemas.microsoft.com/office/drawing/2014/main" id="{5C8D41BD-6936-45E9-8B1E-299063090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507DE-997D-47EF-AC68-E27A2DEAE5A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F3C3DEE-D0C2-4F6B-8DE0-0F7853FBA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4A4DF225-D33B-49CD-B02F-F7A6EFA3D344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risks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Potential events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(Evaluate)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to be taken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Pedestrian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Other vehicles travelling on the road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pedestrian may cross the roadway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vehicle approaches from the opposite direction and intends to continue straight ahead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 vehicle ahead stops suddenly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Slow down to let the pedestrian cross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Maintain a safety margin with the vehicle ahead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If possible, make eye contact with the pedestrian, as well as the driver of the vehicle travelling in the other lane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Obey traffic rules, road signs and traffic signals</a:t>
                      </a: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C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_SAA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Template_SAAQ</Template>
  <TotalTime>2484</TotalTime>
  <Words>1908</Words>
  <Application>Microsoft Office PowerPoint</Application>
  <PresentationFormat>Affichage à l'écran (4:3)</PresentationFormat>
  <Paragraphs>390</Paragraphs>
  <Slides>54</Slides>
  <Notes>0</Notes>
  <HiddenSlides>0</HiddenSlides>
  <MMClips>14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9" baseType="lpstr">
      <vt:lpstr>Arial</vt:lpstr>
      <vt:lpstr>Arial Unicode MS</vt:lpstr>
      <vt:lpstr>Calibri</vt:lpstr>
      <vt:lpstr>Times New Roman</vt:lpstr>
      <vt:lpstr>Template_SAAQ</vt:lpstr>
      <vt:lpstr>Preparation for On-Road Instruction</vt:lpstr>
      <vt:lpstr>Acknowledgements </vt:lpstr>
      <vt:lpstr>Purpose of the Document</vt:lpstr>
      <vt:lpstr>How to use this document</vt:lpstr>
      <vt:lpstr>How to use this document (cont’d)</vt:lpstr>
      <vt:lpstr>In-Car Sessions 1 and 2</vt:lpstr>
      <vt:lpstr>Clip 1 Click on the video to start the presentation.</vt:lpstr>
      <vt:lpstr>Clip 1</vt:lpstr>
      <vt:lpstr>Clip 1</vt:lpstr>
      <vt:lpstr>Présentation PowerPoint</vt:lpstr>
      <vt:lpstr>Clip 2</vt:lpstr>
      <vt:lpstr>Clip 2</vt:lpstr>
      <vt:lpstr>In-Car Sessions 3 and 4</vt:lpstr>
      <vt:lpstr>Présentation PowerPoint</vt:lpstr>
      <vt:lpstr>Clip 3</vt:lpstr>
      <vt:lpstr>Clip 3</vt:lpstr>
      <vt:lpstr>Clip 4 Click on the video to start the presentation.</vt:lpstr>
      <vt:lpstr>Clip 4</vt:lpstr>
      <vt:lpstr>Clip 4</vt:lpstr>
      <vt:lpstr>In-Car Sessions 5 and 6</vt:lpstr>
      <vt:lpstr>Présentation PowerPoint</vt:lpstr>
      <vt:lpstr>Clip 5</vt:lpstr>
      <vt:lpstr>Clip 5</vt:lpstr>
      <vt:lpstr>Clip 6 Click on the video to start the presentation.</vt:lpstr>
      <vt:lpstr>Clip 6</vt:lpstr>
      <vt:lpstr>Clip 6</vt:lpstr>
      <vt:lpstr>In-Car Sessions 7 and 8</vt:lpstr>
      <vt:lpstr>Présentation PowerPoint</vt:lpstr>
      <vt:lpstr>Clip 7</vt:lpstr>
      <vt:lpstr>Clip 7</vt:lpstr>
      <vt:lpstr>Clip 8 Click on the video to start the presentation.</vt:lpstr>
      <vt:lpstr>Clip 8</vt:lpstr>
      <vt:lpstr>Clip 8</vt:lpstr>
      <vt:lpstr>In-Car Sessions 9 and 10</vt:lpstr>
      <vt:lpstr>Présentation PowerPoint</vt:lpstr>
      <vt:lpstr>Clip 9</vt:lpstr>
      <vt:lpstr>Clip 9</vt:lpstr>
      <vt:lpstr>Clip 10 Click on the video to start the presentation.</vt:lpstr>
      <vt:lpstr>Clip 10</vt:lpstr>
      <vt:lpstr>Clip 10</vt:lpstr>
      <vt:lpstr>In-Car Sessions 11, 12 and 13</vt:lpstr>
      <vt:lpstr>Présentation PowerPoint</vt:lpstr>
      <vt:lpstr>Clip 11</vt:lpstr>
      <vt:lpstr>Clip11</vt:lpstr>
      <vt:lpstr>Clip 12 Click on the video to start the presentation.</vt:lpstr>
      <vt:lpstr>Clip 12</vt:lpstr>
      <vt:lpstr>Clip 12</vt:lpstr>
      <vt:lpstr>Présentation PowerPoint</vt:lpstr>
      <vt:lpstr>Clip 13</vt:lpstr>
      <vt:lpstr>Clip 13</vt:lpstr>
      <vt:lpstr>In-Car Session 14 </vt:lpstr>
      <vt:lpstr>Clip 14 Click on the video to start the presentation.</vt:lpstr>
      <vt:lpstr>Clip 14</vt:lpstr>
      <vt:lpstr>Clip 14</vt:lpstr>
    </vt:vector>
  </TitlesOfParts>
  <Company>Télé Université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Savie</dc:creator>
  <cp:lastModifiedBy>Gueddari, Khalid</cp:lastModifiedBy>
  <cp:revision>177</cp:revision>
  <dcterms:created xsi:type="dcterms:W3CDTF">2009-06-01T19:41:46Z</dcterms:created>
  <dcterms:modified xsi:type="dcterms:W3CDTF">2019-01-15T16:48:41Z</dcterms:modified>
</cp:coreProperties>
</file>